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76" r:id="rId17"/>
    <p:sldId id="268" r:id="rId18"/>
    <p:sldId id="269" r:id="rId19"/>
    <p:sldId id="270" r:id="rId20"/>
    <p:sldId id="271" r:id="rId21"/>
    <p:sldId id="272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96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asticsearch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asticsearchtutorial.com/elasticsearch-in-5-minutes.html" TargetMode="External"/><Relationship Id="rId2" Type="http://schemas.openxmlformats.org/officeDocument/2006/relationships/hyperlink" Target="http://www.elastichq.org/app/index.ph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hinkssearch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qs7UcCJqu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Dobývání znalostí z databází</a:t>
            </a:r>
            <a:br>
              <a:rPr lang="cs-CZ" dirty="0" smtClean="0"/>
            </a:br>
            <a:r>
              <a:rPr lang="cs-CZ" dirty="0" smtClean="0">
                <a:solidFill>
                  <a:srgbClr val="00B0F0"/>
                </a:solidFill>
              </a:rPr>
              <a:t>f</a:t>
            </a:r>
            <a:r>
              <a:rPr lang="cs-CZ" dirty="0" smtClean="0">
                <a:solidFill>
                  <a:srgbClr val="00B0F0"/>
                </a:solidFill>
              </a:rPr>
              <a:t>ulltext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</a:t>
            </a:r>
            <a:r>
              <a:rPr lang="cs-CZ" sz="2000" smtClean="0"/>
              <a:t>systémů řízení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GTPR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GTPR bývá aktualizován skokově (jednou za 2 až 4 měsíce)</a:t>
            </a:r>
          </a:p>
          <a:p>
            <a:r>
              <a:rPr lang="cs-CZ" dirty="0" smtClean="0"/>
              <a:t>Není to podklad pro optimalizaci SEO, pouze pomocná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1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SQL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Full-text je součástí SQL Database </a:t>
            </a:r>
            <a:r>
              <a:rPr lang="cs-CZ" dirty="0" err="1" smtClean="0"/>
              <a:t>Engine</a:t>
            </a:r>
            <a:endParaRPr lang="cs-CZ" dirty="0" smtClean="0"/>
          </a:p>
          <a:p>
            <a:r>
              <a:rPr lang="cs-CZ" dirty="0" smtClean="0"/>
              <a:t>Lze vypnout/zapnout</a:t>
            </a:r>
          </a:p>
          <a:p>
            <a:r>
              <a:rPr lang="cs-CZ" dirty="0" smtClean="0"/>
              <a:t>Lze doinstalovat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095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Fulltext index – pouze pro </a:t>
            </a:r>
            <a:r>
              <a:rPr lang="cs-CZ" dirty="0" err="1" smtClean="0"/>
              <a:t>InnoDB</a:t>
            </a:r>
            <a:r>
              <a:rPr lang="cs-CZ" dirty="0" smtClean="0"/>
              <a:t> a </a:t>
            </a:r>
            <a:r>
              <a:rPr lang="cs-CZ" dirty="0" err="1" smtClean="0"/>
              <a:t>MyISAM</a:t>
            </a:r>
            <a:r>
              <a:rPr lang="cs-CZ" dirty="0" smtClean="0"/>
              <a:t> a pouze pro sloupce typu </a:t>
            </a:r>
            <a:r>
              <a:rPr lang="cs-CZ" dirty="0" err="1" smtClean="0"/>
              <a:t>char</a:t>
            </a:r>
            <a:r>
              <a:rPr lang="cs-CZ" dirty="0" smtClean="0"/>
              <a:t>, </a:t>
            </a:r>
            <a:r>
              <a:rPr lang="cs-CZ" dirty="0" err="1" smtClean="0"/>
              <a:t>varchar</a:t>
            </a:r>
            <a:r>
              <a:rPr lang="cs-CZ" dirty="0" smtClean="0"/>
              <a:t> nebo Text</a:t>
            </a:r>
          </a:p>
          <a:p>
            <a:r>
              <a:rPr lang="cs-CZ" dirty="0" smtClean="0"/>
              <a:t>Součást příkazu CREATE TABLE</a:t>
            </a:r>
          </a:p>
          <a:p>
            <a:r>
              <a:rPr lang="cs-CZ" dirty="0" smtClean="0"/>
              <a:t>Od 5.7. podpora fulltextu pro čínštinu</a:t>
            </a:r>
          </a:p>
          <a:p>
            <a:r>
              <a:rPr lang="cs-CZ" dirty="0" smtClean="0"/>
              <a:t>Full text vyhledání se spustí použitím MATCH()</a:t>
            </a:r>
          </a:p>
          <a:p>
            <a:r>
              <a:rPr lang="cs-CZ" dirty="0" smtClean="0"/>
              <a:t>3 typy vyhledání (natural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r>
              <a:rPr lang="cs-CZ" dirty="0" smtClean="0"/>
              <a:t>, </a:t>
            </a:r>
            <a:r>
              <a:rPr lang="cs-CZ" dirty="0" err="1" smtClean="0"/>
              <a:t>boolean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r>
              <a:rPr lang="cs-CZ" dirty="0" smtClean="0"/>
              <a:t>,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expansion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512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id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login </a:t>
            </a:r>
            <a:r>
              <a:rPr lang="en-US" dirty="0"/>
              <a:t>from forum WHERE txt LIKE ('%MySQL</a:t>
            </a:r>
            <a:r>
              <a:rPr lang="en-US" dirty="0" smtClean="0"/>
              <a:t>%‘)</a:t>
            </a:r>
            <a:endParaRPr lang="cs-CZ" dirty="0"/>
          </a:p>
          <a:p>
            <a:r>
              <a:rPr lang="cs-CZ" dirty="0" smtClean="0"/>
              <a:t>Chybí vyhledávání s [] (je dle normy)</a:t>
            </a:r>
          </a:p>
          <a:p>
            <a:pPr lvl="1"/>
            <a:r>
              <a:rPr lang="en-US" dirty="0"/>
              <a:t>SELECT </a:t>
            </a:r>
            <a:r>
              <a:rPr lang="en-US" dirty="0" err="1"/>
              <a:t>jmeno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txt </a:t>
            </a:r>
            <a:r>
              <a:rPr lang="en-US" dirty="0"/>
              <a:t>from forum WHERE subject LIKE ('%M[</a:t>
            </a:r>
            <a:r>
              <a:rPr lang="en-US" dirty="0" err="1"/>
              <a:t>Sy</a:t>
            </a:r>
            <a:r>
              <a:rPr lang="en-US" dirty="0"/>
              <a:t>]SQL%')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42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* FROM </a:t>
            </a:r>
            <a:r>
              <a:rPr lang="en-US" dirty="0" err="1"/>
              <a:t>tabulka</a:t>
            </a:r>
            <a:r>
              <a:rPr lang="en-US" dirty="0"/>
              <a:t> WHERE MATCH(sloupec1,sloupec2,sloupec3) AGAINST('</a:t>
            </a:r>
            <a:r>
              <a:rPr lang="en-US" dirty="0" err="1"/>
              <a:t>slovo</a:t>
            </a:r>
            <a:r>
              <a:rPr lang="en-US" dirty="0" smtClean="0"/>
              <a:t>')</a:t>
            </a:r>
            <a:endParaRPr lang="cs-CZ" dirty="0" smtClean="0"/>
          </a:p>
          <a:p>
            <a:r>
              <a:rPr lang="cs-CZ" dirty="0" smtClean="0"/>
              <a:t>Je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r>
              <a:rPr lang="en-US" dirty="0"/>
              <a:t>SELECT *, MATCH(sloupec1,sloupec2,sloupec3) AGAINST('</a:t>
            </a:r>
            <a:r>
              <a:rPr lang="en-US" dirty="0" err="1"/>
              <a:t>slovo</a:t>
            </a:r>
            <a:r>
              <a:rPr lang="en-US" dirty="0"/>
              <a:t>') AS score FROM </a:t>
            </a:r>
            <a:r>
              <a:rPr lang="en-US" dirty="0" err="1"/>
              <a:t>tabulka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69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SELECT * FROM tabulka WHERE MATCH(sloupec1,sloupec2,sloupec3) AGAINST('+slovo -</a:t>
            </a:r>
            <a:r>
              <a:rPr lang="cs-CZ" dirty="0" err="1"/>
              <a:t>neco</a:t>
            </a:r>
            <a:r>
              <a:rPr lang="cs-CZ" dirty="0"/>
              <a:t>' IN BOOLEAN MODE</a:t>
            </a:r>
            <a:r>
              <a:rPr lang="cs-CZ" dirty="0" smtClean="0"/>
              <a:t>)</a:t>
            </a:r>
          </a:p>
          <a:p>
            <a:r>
              <a:rPr lang="cs-CZ" dirty="0" smtClean="0"/>
              <a:t>BOOLEAN MODE – není třeba mít vytvořený fulltext index, ale je pomalejší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996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SELECT * FROM tabulka WHERE MATCH(sloupec1,sloupec2,sloupec3) AGAINST('+</a:t>
            </a:r>
            <a:r>
              <a:rPr lang="cs-CZ" dirty="0" err="1"/>
              <a:t>banan</a:t>
            </a:r>
            <a:r>
              <a:rPr lang="cs-CZ" dirty="0"/>
              <a:t> ~jablko' IN BOOLEAN MODE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Vybere </a:t>
            </a:r>
            <a:r>
              <a:rPr lang="cs-CZ" dirty="0"/>
              <a:t>řádky obsahující </a:t>
            </a:r>
            <a:r>
              <a:rPr lang="cs-CZ" i="1" dirty="0"/>
              <a:t>banán</a:t>
            </a:r>
            <a:r>
              <a:rPr lang="cs-CZ" dirty="0"/>
              <a:t> a </a:t>
            </a:r>
            <a:r>
              <a:rPr lang="cs-CZ" i="1" dirty="0"/>
              <a:t>jablko</a:t>
            </a:r>
            <a:r>
              <a:rPr lang="cs-CZ" dirty="0"/>
              <a:t>, avšak řádky, </a:t>
            </a:r>
            <a:r>
              <a:rPr lang="cs-CZ" dirty="0" smtClean="0"/>
              <a:t>kde se </a:t>
            </a:r>
            <a:r>
              <a:rPr lang="cs-CZ" dirty="0"/>
              <a:t>nachází i jablko, budou mít nižší skóre.</a:t>
            </a:r>
          </a:p>
        </p:txBody>
      </p:sp>
    </p:spTree>
    <p:extLst>
      <p:ext uri="{BB962C8B-B14F-4D97-AF65-F5344CB8AC3E}">
        <p14:creationId xmlns:p14="http://schemas.microsoft.com/office/powerpoint/2010/main" val="989694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Elastic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Fulltextový vyhledávač </a:t>
            </a:r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Lucene</a:t>
            </a:r>
            <a:endParaRPr lang="cs-CZ" dirty="0" smtClean="0"/>
          </a:p>
          <a:p>
            <a:r>
              <a:rPr lang="cs-CZ" dirty="0" smtClean="0"/>
              <a:t>Zdarma, licence </a:t>
            </a:r>
            <a:r>
              <a:rPr lang="cs-CZ" dirty="0" err="1" smtClean="0"/>
              <a:t>Apache</a:t>
            </a:r>
            <a:endParaRPr lang="cs-CZ" dirty="0" smtClean="0"/>
          </a:p>
          <a:p>
            <a:r>
              <a:rPr lang="cs-CZ" dirty="0" err="1" smtClean="0"/>
              <a:t>RESTful</a:t>
            </a:r>
            <a:r>
              <a:rPr lang="cs-CZ" dirty="0" smtClean="0"/>
              <a:t> rozhraní (JSON, HTTP)</a:t>
            </a:r>
          </a:p>
          <a:p>
            <a:r>
              <a:rPr lang="cs-CZ" dirty="0" smtClean="0"/>
              <a:t>Vyvíjený v Javě, webové rozhraní</a:t>
            </a:r>
          </a:p>
          <a:p>
            <a:r>
              <a:rPr lang="cs-CZ" dirty="0" smtClean="0"/>
              <a:t>Data v reálném čase, možnost </a:t>
            </a:r>
            <a:r>
              <a:rPr lang="cs-CZ" dirty="0" err="1" smtClean="0"/>
              <a:t>škálování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http://www.elasticsearch.org</a:t>
            </a:r>
            <a:endParaRPr lang="cs-CZ" dirty="0" smtClean="0"/>
          </a:p>
          <a:p>
            <a:r>
              <a:rPr lang="cs-CZ" dirty="0" smtClean="0"/>
              <a:t>Využívá </a:t>
            </a:r>
            <a:r>
              <a:rPr lang="cs-CZ" dirty="0" err="1" smtClean="0"/>
              <a:t>GitHub</a:t>
            </a:r>
            <a:r>
              <a:rPr lang="cs-CZ" dirty="0" smtClean="0"/>
              <a:t>, </a:t>
            </a:r>
            <a:r>
              <a:rPr lang="cs-CZ" dirty="0" err="1" smtClean="0"/>
              <a:t>SoundCloud</a:t>
            </a:r>
            <a:r>
              <a:rPr lang="cs-CZ" dirty="0" smtClean="0"/>
              <a:t> atd.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33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Elastic</a:t>
            </a:r>
            <a:r>
              <a:rPr lang="cs-CZ" dirty="0"/>
              <a:t> HQ – nástroj pro práci s </a:t>
            </a:r>
            <a:r>
              <a:rPr lang="cs-CZ" dirty="0" err="1"/>
              <a:t>ElasticSearch</a:t>
            </a:r>
            <a:r>
              <a:rPr lang="cs-CZ" dirty="0"/>
              <a:t> napsaný v </a:t>
            </a:r>
            <a:r>
              <a:rPr lang="cs-CZ" smtClean="0"/>
              <a:t>JavaScriptu</a:t>
            </a:r>
            <a:endParaRPr lang="cs-CZ" dirty="0" smtClean="0"/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www.elastichq.org/app/index.php</a:t>
            </a:r>
            <a:endParaRPr lang="cs-CZ" dirty="0" smtClean="0"/>
          </a:p>
          <a:p>
            <a:r>
              <a:rPr lang="cs-CZ" dirty="0" smtClean="0"/>
              <a:t>Doplněk Chrome </a:t>
            </a:r>
            <a:r>
              <a:rPr lang="cs-CZ" dirty="0" err="1" smtClean="0"/>
              <a:t>Postman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www.elasticsearchtutorial.com/elasticsearch-in-5-minutes.html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478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Lucene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Open-source full-textová knihovna napsaná v Javě</a:t>
            </a:r>
          </a:p>
          <a:p>
            <a:r>
              <a:rPr lang="cs-CZ" dirty="0" smtClean="0"/>
              <a:t>Neobsahuje HTML </a:t>
            </a:r>
            <a:r>
              <a:rPr lang="cs-CZ" dirty="0" err="1" smtClean="0"/>
              <a:t>parsing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70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Full-text </a:t>
            </a:r>
            <a:r>
              <a:rPr lang="cs-CZ" dirty="0" err="1" smtClean="0"/>
              <a:t>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Vyhledávání textu v souborech (databázích) v co nejkratším čase</a:t>
            </a:r>
          </a:p>
          <a:p>
            <a:r>
              <a:rPr lang="cs-CZ" dirty="0" smtClean="0"/>
              <a:t>Soubory musí být na hledání připraveny (indexovány)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72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Sphinx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source fulltext </a:t>
            </a:r>
            <a:r>
              <a:rPr lang="cs-CZ" dirty="0" err="1" smtClean="0"/>
              <a:t>engine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http://www.sphinkssearch.com</a:t>
            </a:r>
            <a:endParaRPr lang="cs-CZ" dirty="0" smtClean="0"/>
          </a:p>
          <a:p>
            <a:r>
              <a:rPr lang="cs-CZ" dirty="0" smtClean="0"/>
              <a:t>ODBC, pro </a:t>
            </a:r>
            <a:r>
              <a:rPr lang="cs-CZ" dirty="0" err="1" smtClean="0"/>
              <a:t>MySQL</a:t>
            </a:r>
            <a:r>
              <a:rPr lang="cs-CZ" dirty="0" smtClean="0"/>
              <a:t>, </a:t>
            </a:r>
            <a:r>
              <a:rPr lang="cs-CZ" dirty="0" err="1" smtClean="0"/>
              <a:t>MariaDB</a:t>
            </a:r>
            <a:r>
              <a:rPr lang="cs-CZ" dirty="0" smtClean="0"/>
              <a:t> a </a:t>
            </a:r>
            <a:r>
              <a:rPr lang="cs-CZ" dirty="0" err="1" smtClean="0"/>
              <a:t>PostgreSQL</a:t>
            </a:r>
            <a:r>
              <a:rPr lang="cs-CZ" dirty="0" smtClean="0"/>
              <a:t> nativní přístup</a:t>
            </a:r>
          </a:p>
          <a:p>
            <a:r>
              <a:rPr lang="cs-CZ" dirty="0" smtClean="0"/>
              <a:t>API pro PHP, Java, Perl, Ruby a Python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100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ELK: </a:t>
            </a:r>
            <a:r>
              <a:rPr lang="cs-CZ" dirty="0" err="1" smtClean="0"/>
              <a:t>ElasticSearch</a:t>
            </a:r>
            <a:r>
              <a:rPr lang="cs-CZ" dirty="0" smtClean="0"/>
              <a:t> – </a:t>
            </a:r>
            <a:r>
              <a:rPr lang="cs-CZ" dirty="0" err="1" smtClean="0"/>
              <a:t>Logstash</a:t>
            </a:r>
            <a:r>
              <a:rPr lang="cs-CZ" dirty="0" smtClean="0"/>
              <a:t> - </a:t>
            </a:r>
            <a:r>
              <a:rPr lang="cs-CZ" dirty="0" err="1" smtClean="0"/>
              <a:t>Kibana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Logstash</a:t>
            </a:r>
            <a:r>
              <a:rPr lang="cs-CZ" dirty="0" smtClean="0"/>
              <a:t> - Nástroj pro zpracování </a:t>
            </a:r>
            <a:r>
              <a:rPr lang="cs-CZ" dirty="0" err="1" smtClean="0"/>
              <a:t>eventů</a:t>
            </a:r>
            <a:r>
              <a:rPr lang="cs-CZ" dirty="0" smtClean="0"/>
              <a:t> a logů</a:t>
            </a:r>
          </a:p>
          <a:p>
            <a:r>
              <a:rPr lang="cs-CZ" dirty="0" err="1" smtClean="0"/>
              <a:t>Kibana</a:t>
            </a:r>
            <a:r>
              <a:rPr lang="cs-CZ" dirty="0" smtClean="0"/>
              <a:t> - Front-end klient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www.youtube.com/watch?v=Kqs7UcCJquM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980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Atomz</a:t>
            </a:r>
            <a:r>
              <a:rPr lang="cs-CZ" dirty="0" smtClean="0"/>
              <a:t> - fulltextový vyhledávač, neumí diakritiku</a:t>
            </a:r>
          </a:p>
          <a:p>
            <a:r>
              <a:rPr lang="cs-CZ" dirty="0" err="1"/>
              <a:t>ConText</a:t>
            </a:r>
            <a:r>
              <a:rPr lang="cs-CZ" dirty="0"/>
              <a:t> CZ/SK </a:t>
            </a:r>
            <a:endParaRPr lang="cs-CZ" dirty="0" smtClean="0"/>
          </a:p>
          <a:p>
            <a:pPr lvl="1"/>
            <a:r>
              <a:rPr lang="cs-CZ" dirty="0"/>
              <a:t>http://www.sefira.cz/fulltext</a:t>
            </a:r>
          </a:p>
        </p:txBody>
      </p:sp>
    </p:spTree>
    <p:extLst>
      <p:ext uri="{BB962C8B-B14F-4D97-AF65-F5344CB8AC3E}">
        <p14:creationId xmlns:p14="http://schemas.microsoft.com/office/powerpoint/2010/main" val="114723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 </a:t>
            </a:r>
            <a:r>
              <a:rPr lang="cs-CZ" b="1" dirty="0" smtClean="0"/>
              <a:t>klíčových termínů</a:t>
            </a:r>
          </a:p>
          <a:p>
            <a:r>
              <a:rPr lang="cs-CZ" b="1" dirty="0" err="1" smtClean="0"/>
              <a:t>Lemnatizace</a:t>
            </a:r>
            <a:r>
              <a:rPr lang="cs-CZ" dirty="0" smtClean="0"/>
              <a:t> – nalezení kmene slova</a:t>
            </a:r>
          </a:p>
          <a:p>
            <a:r>
              <a:rPr lang="cs-CZ" b="1" dirty="0" smtClean="0"/>
              <a:t>Derivace</a:t>
            </a:r>
            <a:r>
              <a:rPr lang="cs-CZ" dirty="0" smtClean="0"/>
              <a:t> – nalezení odvozených tvarů skloňováním a časováním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4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</a:t>
            </a:r>
          </a:p>
          <a:p>
            <a:pPr lvl="1"/>
            <a:r>
              <a:rPr lang="cs-CZ" dirty="0" smtClean="0"/>
              <a:t>Nejednoznačnost textu</a:t>
            </a:r>
          </a:p>
          <a:p>
            <a:pPr lvl="1"/>
            <a:r>
              <a:rPr lang="cs-CZ" dirty="0" smtClean="0"/>
              <a:t>Dvojsmyslnost</a:t>
            </a:r>
          </a:p>
          <a:p>
            <a:r>
              <a:rPr lang="cs-CZ" dirty="0" smtClean="0"/>
              <a:t>Falešně pozitivní nález – vyhledání dokumentu, které neodpovídají dotazu</a:t>
            </a:r>
          </a:p>
          <a:p>
            <a:r>
              <a:rPr lang="cs-CZ" dirty="0" smtClean="0"/>
              <a:t>Pro snížení se používá např. </a:t>
            </a:r>
            <a:r>
              <a:rPr lang="cs-CZ" dirty="0" err="1" smtClean="0"/>
              <a:t>bayesovský</a:t>
            </a:r>
            <a:r>
              <a:rPr lang="cs-CZ" dirty="0" smtClean="0"/>
              <a:t> algoritmus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27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Prostředky pro zlepšení dotazů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Klíčová slova</a:t>
            </a:r>
          </a:p>
          <a:p>
            <a:r>
              <a:rPr lang="cs-CZ" dirty="0" smtClean="0"/>
              <a:t>Hledání v polích</a:t>
            </a:r>
          </a:p>
          <a:p>
            <a:r>
              <a:rPr lang="cs-CZ" dirty="0" err="1" smtClean="0"/>
              <a:t>Booleova</a:t>
            </a:r>
            <a:r>
              <a:rPr lang="cs-CZ" dirty="0" smtClean="0"/>
              <a:t> logika v dotazech (and, not, </a:t>
            </a:r>
            <a:r>
              <a:rPr lang="cs-CZ" dirty="0" err="1" smtClean="0"/>
              <a:t>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Vyhledávání frází</a:t>
            </a:r>
          </a:p>
          <a:p>
            <a:r>
              <a:rPr lang="cs-CZ" dirty="0" smtClean="0"/>
              <a:t>Konkordance (</a:t>
            </a:r>
            <a:r>
              <a:rPr lang="cs-CZ" dirty="0"/>
              <a:t> shoda určitých sledovaných </a:t>
            </a:r>
            <a:r>
              <a:rPr lang="cs-CZ" dirty="0" smtClean="0"/>
              <a:t>znaků)</a:t>
            </a:r>
          </a:p>
          <a:p>
            <a:r>
              <a:rPr lang="cs-CZ" dirty="0" smtClean="0"/>
              <a:t>Blízkost vyhledávání</a:t>
            </a:r>
          </a:p>
          <a:p>
            <a:r>
              <a:rPr lang="cs-CZ" dirty="0" smtClean="0"/>
              <a:t>Zástupné znaky („</a:t>
            </a:r>
            <a:r>
              <a:rPr lang="cs-CZ" dirty="0" err="1" smtClean="0"/>
              <a:t>žolíkové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Regulární výraz – komplikované, ale silné definování dotazu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26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Disciplína zabývající se </a:t>
            </a:r>
            <a:r>
              <a:rPr lang="cs-CZ" b="1" dirty="0" smtClean="0">
                <a:solidFill>
                  <a:srgbClr val="00B0F0"/>
                </a:solidFill>
              </a:rPr>
              <a:t>významem slov a znaků</a:t>
            </a:r>
          </a:p>
          <a:p>
            <a:r>
              <a:rPr lang="cs-CZ" dirty="0" smtClean="0"/>
              <a:t>Např. v HTML – tučný text je z pohledu sémantiky významnější než zbytek textu</a:t>
            </a:r>
          </a:p>
          <a:p>
            <a:r>
              <a:rPr lang="cs-CZ" dirty="0" smtClean="0"/>
              <a:t>Využití u SEO (roboti a vyhledávači považují např. text v &lt;h1&gt; </a:t>
            </a:r>
            <a:r>
              <a:rPr lang="cs-CZ" dirty="0" err="1" smtClean="0"/>
              <a:t>tagu</a:t>
            </a:r>
            <a:r>
              <a:rPr lang="cs-CZ" dirty="0" smtClean="0"/>
              <a:t> za důležitý…)</a:t>
            </a:r>
          </a:p>
          <a:p>
            <a:r>
              <a:rPr lang="cs-CZ" dirty="0" smtClean="0"/>
              <a:t>Týká se také odkazů na webu</a:t>
            </a:r>
          </a:p>
        </p:txBody>
      </p:sp>
    </p:spTree>
    <p:extLst>
      <p:ext uri="{BB962C8B-B14F-4D97-AF65-F5344CB8AC3E}">
        <p14:creationId xmlns:p14="http://schemas.microsoft.com/office/powerpoint/2010/main" val="108894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Google bomba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Optimalizace pro vyhledávače, často zlomyslná, využívá sémantiku odkazů – Google dříve usuzoval obsah stránky i podle textu odkazu (</a:t>
            </a:r>
            <a:r>
              <a:rPr lang="cs-CZ" dirty="0" err="1" smtClean="0"/>
              <a:t>off-page</a:t>
            </a:r>
            <a:r>
              <a:rPr lang="cs-CZ" dirty="0" smtClean="0"/>
              <a:t> faktor), poprvé 2001</a:t>
            </a:r>
          </a:p>
          <a:p>
            <a:r>
              <a:rPr lang="cs-CZ" dirty="0" smtClean="0"/>
              <a:t>Google sleduje cca 200 faktorů podle níž řadí výsledky vyhledávání (SERP), nestačí tedy jeden odkaz, navíc musí být odkazy ze stránek s vysokým </a:t>
            </a:r>
            <a:r>
              <a:rPr lang="cs-CZ" dirty="0" err="1" smtClean="0"/>
              <a:t>PageRank</a:t>
            </a:r>
            <a:endParaRPr lang="cs-CZ" dirty="0" smtClean="0"/>
          </a:p>
          <a:p>
            <a:r>
              <a:rPr lang="cs-CZ" dirty="0" smtClean="0"/>
              <a:t>Výsledkem je, že Google pak vrací na prvních místech stránku, po zadání negativně zabarveného dotazu</a:t>
            </a:r>
          </a:p>
          <a:p>
            <a:r>
              <a:rPr lang="cs-CZ" dirty="0" smtClean="0"/>
              <a:t>Dnes již Google upravil vyhledávací algoritmy.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581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F0"/>
                </a:solidFill>
              </a:rPr>
              <a:t>Search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engine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result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page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– stránka výsledků vyhledávání</a:t>
            </a:r>
          </a:p>
          <a:p>
            <a:r>
              <a:rPr lang="cs-CZ" dirty="0" smtClean="0"/>
              <a:t>Umístění v SERP vypovídá o kvalitě a optimalizaci webu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11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GTPR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Google </a:t>
            </a:r>
            <a:r>
              <a:rPr lang="cs-CZ" b="1" dirty="0" err="1" smtClean="0">
                <a:solidFill>
                  <a:srgbClr val="00B0F0"/>
                </a:solidFill>
              </a:rPr>
              <a:t>Toolbar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PageRank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– přibližná aproximace </a:t>
            </a:r>
            <a:r>
              <a:rPr lang="cs-CZ" dirty="0" err="1" smtClean="0"/>
              <a:t>PageRanku</a:t>
            </a:r>
            <a:r>
              <a:rPr lang="cs-CZ" dirty="0" smtClean="0"/>
              <a:t> (ten Google nezveřejňuje z důvodu možného zneužití)</a:t>
            </a:r>
          </a:p>
          <a:p>
            <a:r>
              <a:rPr lang="cs-CZ" dirty="0" smtClean="0"/>
              <a:t>Hodnoty 0 až 10 (logaritmicky); hodnota 4 je běžná, 5 větší projektu, 8 má v ČR jen několik webů</a:t>
            </a:r>
          </a:p>
          <a:p>
            <a:r>
              <a:rPr lang="cs-CZ" dirty="0" smtClean="0"/>
              <a:t>Jak zjistit – instalace speciální nástrojové lišty (</a:t>
            </a:r>
            <a:r>
              <a:rPr lang="cs-CZ" dirty="0" err="1" smtClean="0"/>
              <a:t>toolbaru</a:t>
            </a:r>
            <a:r>
              <a:rPr lang="cs-CZ" dirty="0" smtClean="0"/>
              <a:t>) do prohlížeče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061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629</Words>
  <Application>Microsoft Office PowerPoint</Application>
  <PresentationFormat>Předvádění na obrazovce (4:3)</PresentationFormat>
  <Paragraphs>100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Dobývání znalostí z databází fulltext</vt:lpstr>
      <vt:lpstr>Co je Full-text Search</vt:lpstr>
      <vt:lpstr>Indexace</vt:lpstr>
      <vt:lpstr>Prezentace aplikace PowerPoint</vt:lpstr>
      <vt:lpstr>Prostředky pro zlepšení dotazů</vt:lpstr>
      <vt:lpstr>Sémantika</vt:lpstr>
      <vt:lpstr>Google bomba</vt:lpstr>
      <vt:lpstr>SERP</vt:lpstr>
      <vt:lpstr>GTPR</vt:lpstr>
      <vt:lpstr>GTPR</vt:lpstr>
      <vt:lpstr>Microsoft SQL Server</vt:lpstr>
      <vt:lpstr>MySQL</vt:lpstr>
      <vt:lpstr>MySQL</vt:lpstr>
      <vt:lpstr>MySQL</vt:lpstr>
      <vt:lpstr>MySQL</vt:lpstr>
      <vt:lpstr>MySQL</vt:lpstr>
      <vt:lpstr>Elastic Search</vt:lpstr>
      <vt:lpstr>Prezentace aplikace PowerPoint</vt:lpstr>
      <vt:lpstr>Apache Lucene</vt:lpstr>
      <vt:lpstr>Sphinx</vt:lpstr>
      <vt:lpstr>ELK: ElasticSearch – Logstash - Kibana</vt:lpstr>
      <vt:lpstr>Další nástroje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54</cp:revision>
  <dcterms:created xsi:type="dcterms:W3CDTF">2016-09-11T12:48:50Z</dcterms:created>
  <dcterms:modified xsi:type="dcterms:W3CDTF">2017-04-20T21:58:05Z</dcterms:modified>
</cp:coreProperties>
</file>